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451" r:id="rId2"/>
    <p:sldId id="257" r:id="rId3"/>
    <p:sldId id="318" r:id="rId4"/>
    <p:sldId id="393" r:id="rId5"/>
    <p:sldId id="435" r:id="rId6"/>
    <p:sldId id="439" r:id="rId7"/>
    <p:sldId id="453" r:id="rId8"/>
    <p:sldId id="454" r:id="rId9"/>
    <p:sldId id="455" r:id="rId10"/>
    <p:sldId id="320" r:id="rId11"/>
    <p:sldId id="394" r:id="rId12"/>
    <p:sldId id="399" r:id="rId13"/>
    <p:sldId id="341" r:id="rId14"/>
    <p:sldId id="396" r:id="rId15"/>
    <p:sldId id="397" r:id="rId16"/>
    <p:sldId id="400" r:id="rId17"/>
    <p:sldId id="436" r:id="rId18"/>
    <p:sldId id="440" r:id="rId19"/>
    <p:sldId id="292" r:id="rId20"/>
    <p:sldId id="293" r:id="rId21"/>
    <p:sldId id="294" r:id="rId22"/>
    <p:sldId id="334" r:id="rId23"/>
    <p:sldId id="295" r:id="rId24"/>
    <p:sldId id="298" r:id="rId25"/>
    <p:sldId id="299" r:id="rId26"/>
    <p:sldId id="296" r:id="rId27"/>
    <p:sldId id="401" r:id="rId28"/>
    <p:sldId id="297" r:id="rId29"/>
    <p:sldId id="326" r:id="rId30"/>
    <p:sldId id="323" r:id="rId31"/>
    <p:sldId id="324" r:id="rId32"/>
    <p:sldId id="325" r:id="rId33"/>
    <p:sldId id="369" r:id="rId34"/>
    <p:sldId id="327" r:id="rId35"/>
    <p:sldId id="328" r:id="rId36"/>
    <p:sldId id="452" r:id="rId37"/>
    <p:sldId id="342" r:id="rId38"/>
    <p:sldId id="347" r:id="rId39"/>
    <p:sldId id="349" r:id="rId40"/>
    <p:sldId id="343" r:id="rId41"/>
    <p:sldId id="331" r:id="rId42"/>
    <p:sldId id="277" r:id="rId43"/>
    <p:sldId id="348" r:id="rId44"/>
    <p:sldId id="344" r:id="rId45"/>
    <p:sldId id="300" r:id="rId46"/>
    <p:sldId id="305" r:id="rId47"/>
    <p:sldId id="302" r:id="rId48"/>
    <p:sldId id="332" r:id="rId49"/>
    <p:sldId id="333" r:id="rId50"/>
    <p:sldId id="402" r:id="rId51"/>
    <p:sldId id="404" r:id="rId52"/>
    <p:sldId id="449" r:id="rId53"/>
    <p:sldId id="403" r:id="rId54"/>
    <p:sldId id="429" r:id="rId55"/>
    <p:sldId id="441" r:id="rId56"/>
    <p:sldId id="405" r:id="rId57"/>
    <p:sldId id="442" r:id="rId58"/>
    <p:sldId id="443" r:id="rId59"/>
    <p:sldId id="351" r:id="rId60"/>
    <p:sldId id="437" r:id="rId61"/>
    <p:sldId id="438" r:id="rId62"/>
    <p:sldId id="336" r:id="rId63"/>
    <p:sldId id="352" r:id="rId64"/>
    <p:sldId id="353" r:id="rId65"/>
    <p:sldId id="354" r:id="rId66"/>
    <p:sldId id="304" r:id="rId67"/>
    <p:sldId id="306" r:id="rId68"/>
    <p:sldId id="307" r:id="rId69"/>
    <p:sldId id="416" r:id="rId70"/>
    <p:sldId id="387" r:id="rId71"/>
    <p:sldId id="337" r:id="rId72"/>
    <p:sldId id="419" r:id="rId73"/>
    <p:sldId id="381" r:id="rId74"/>
    <p:sldId id="389" r:id="rId75"/>
    <p:sldId id="338" r:id="rId76"/>
    <p:sldId id="384" r:id="rId77"/>
    <p:sldId id="382" r:id="rId78"/>
    <p:sldId id="418" r:id="rId79"/>
    <p:sldId id="385" r:id="rId80"/>
    <p:sldId id="359" r:id="rId81"/>
    <p:sldId id="386" r:id="rId82"/>
    <p:sldId id="383" r:id="rId83"/>
    <p:sldId id="388" r:id="rId84"/>
    <p:sldId id="433" r:id="rId85"/>
    <p:sldId id="420" r:id="rId86"/>
    <p:sldId id="421" r:id="rId87"/>
    <p:sldId id="424" r:id="rId88"/>
    <p:sldId id="422" r:id="rId89"/>
    <p:sldId id="423" r:id="rId90"/>
    <p:sldId id="425" r:id="rId91"/>
    <p:sldId id="426" r:id="rId92"/>
    <p:sldId id="444" r:id="rId93"/>
    <p:sldId id="445" r:id="rId94"/>
    <p:sldId id="450" r:id="rId95"/>
    <p:sldId id="427" r:id="rId96"/>
    <p:sldId id="371" r:id="rId97"/>
    <p:sldId id="417" r:id="rId98"/>
    <p:sldId id="370" r:id="rId99"/>
    <p:sldId id="434" r:id="rId100"/>
    <p:sldId id="310" r:id="rId101"/>
    <p:sldId id="364" r:id="rId102"/>
    <p:sldId id="376" r:id="rId103"/>
    <p:sldId id="377" r:id="rId104"/>
    <p:sldId id="378" r:id="rId105"/>
    <p:sldId id="379" r:id="rId106"/>
    <p:sldId id="375" r:id="rId107"/>
    <p:sldId id="372" r:id="rId108"/>
    <p:sldId id="373" r:id="rId109"/>
    <p:sldId id="374" r:id="rId1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98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200" y="9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5/7/19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5/7/19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27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9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6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82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5/7/19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5/7/19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5%20Tutorial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HL7 FHIR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BE469-48B2-1F4D-B6F9-7D023D5EC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Hausam MD</a:t>
            </a:r>
          </a:p>
          <a:p>
            <a:r>
              <a:rPr lang="en-US" dirty="0"/>
              <a:t>HL7 Working Group Meeting </a:t>
            </a:r>
          </a:p>
          <a:p>
            <a:r>
              <a:rPr lang="en-US" dirty="0"/>
              <a:t>Montreal, Quebec, Canada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2019-05-08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1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7559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101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8119865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00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073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5456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8390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61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503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207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9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760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https://github.com/FHIR/documents/blob/master/presentations/2019-05%20Tutorials/FHIR%20Terminology.pptx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4493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dirty="0"/>
              <a:t>Codes vs.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37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53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42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65688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46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8" y="1221601"/>
            <a:ext cx="4266474" cy="36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7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50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 (</a:t>
            </a:r>
            <a:r>
              <a:rPr lang="en-AU" sz="2800" dirty="0">
                <a:hlinkClick r:id="" action="ppaction://noaction"/>
              </a:rPr>
              <a:t>UML</a:t>
            </a:r>
            <a:r>
              <a:rPr lang="en-AU" sz="2800" dirty="0"/>
              <a:t>)</a:t>
            </a:r>
          </a:p>
          <a:p>
            <a:r>
              <a:rPr lang="en-AU" sz="2800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53</a:t>
            </a:fld>
            <a:endParaRPr lang="en-CA" sz="7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414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55120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08193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59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551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94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78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565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77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069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731021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65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16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5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99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integrate terminology services?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validate terminology in incoming messages?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“Consumer-friendly” terms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Extensible vs. required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1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148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558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83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534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770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35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C00000"/>
                </a:solidFill>
              </a:rPr>
              <a:t>Terminz</a:t>
            </a:r>
            <a:r>
              <a:rPr lang="en-US" sz="1800" dirty="0">
                <a:solidFill>
                  <a:srgbClr val="C00000"/>
                </a:solidFill>
              </a:rPr>
              <a:t> server output in Postman or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91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63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03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8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local code to SNOMED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CDA to FHIR – differences in how terminology is used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Terminology service REST API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to standard terminology or develop new terminology, how to publish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terminologies to choose – SNOMED, LOINC vs ICD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 practices for multi-lingual terminology – same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terminology in V3 and FHIR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248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96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11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73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55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866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5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65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87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54188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97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2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 (Previous)?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you override the core FHIR terminology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you represent complex SNOMED expressions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about SNOMED CT qualifiers in FHIR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45700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53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0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6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4263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807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95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</TotalTime>
  <Words>5657</Words>
  <Application>Microsoft Macintosh PowerPoint</Application>
  <PresentationFormat>On-screen Show (16:9)</PresentationFormat>
  <Paragraphs>741</Paragraphs>
  <Slides>109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Wingdings</vt:lpstr>
      <vt:lpstr>Office Theme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 (Previous)?</vt:lpstr>
      <vt:lpstr>What Are Your Questions (Previous)?</vt:lpstr>
      <vt:lpstr>What Are Your Questions (Previous)?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(UML)</vt:lpstr>
      <vt:lpstr>Code system definition example</vt:lpstr>
      <vt:lpstr>Value Set Resource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ExpansionProfile</vt:lpstr>
      <vt:lpstr>Tutorial Learning Objectives</vt:lpstr>
      <vt:lpstr>Tutorial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</vt:lpstr>
      <vt:lpstr>Tutorial Learning Objectives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56</cp:revision>
  <dcterms:created xsi:type="dcterms:W3CDTF">2019-05-01T16:23:47Z</dcterms:created>
  <dcterms:modified xsi:type="dcterms:W3CDTF">2019-05-07T20:52:46Z</dcterms:modified>
</cp:coreProperties>
</file>